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9"/>
  </p:notesMasterIdLst>
  <p:handoutMasterIdLst>
    <p:handoutMasterId r:id="rId30"/>
  </p:handoutMasterIdLst>
  <p:sldIdLst>
    <p:sldId id="304" r:id="rId2"/>
    <p:sldId id="303" r:id="rId3"/>
    <p:sldId id="256" r:id="rId4"/>
    <p:sldId id="262" r:id="rId5"/>
    <p:sldId id="263" r:id="rId6"/>
    <p:sldId id="264" r:id="rId7"/>
    <p:sldId id="265" r:id="rId8"/>
    <p:sldId id="267" r:id="rId9"/>
    <p:sldId id="274" r:id="rId10"/>
    <p:sldId id="266" r:id="rId11"/>
    <p:sldId id="271" r:id="rId12"/>
    <p:sldId id="273" r:id="rId13"/>
    <p:sldId id="307" r:id="rId14"/>
    <p:sldId id="294" r:id="rId15"/>
    <p:sldId id="257" r:id="rId16"/>
    <p:sldId id="283" r:id="rId17"/>
    <p:sldId id="302" r:id="rId18"/>
    <p:sldId id="284" r:id="rId19"/>
    <p:sldId id="277" r:id="rId20"/>
    <p:sldId id="279" r:id="rId21"/>
    <p:sldId id="282" r:id="rId22"/>
    <p:sldId id="286" r:id="rId23"/>
    <p:sldId id="288" r:id="rId24"/>
    <p:sldId id="293" r:id="rId25"/>
    <p:sldId id="297" r:id="rId26"/>
    <p:sldId id="296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75"/>
    <p:restoredTop sz="94764"/>
  </p:normalViewPr>
  <p:slideViewPr>
    <p:cSldViewPr>
      <p:cViewPr varScale="1">
        <p:scale>
          <a:sx n="68" d="100"/>
          <a:sy n="68" d="100"/>
        </p:scale>
        <p:origin x="200" y="7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8AA3-DA14-4D38-BE5C-CD9AB85CDAC1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8DB4-4508-42C4-9C05-9EB13C1F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8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D0DC8-17EB-F040-9FA3-008B89F95F04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07849-EDA2-4B4E-8565-261AC1F7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07849-EDA2-4B4E-8565-261AC1F7E4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07849-EDA2-4B4E-8565-261AC1F7E4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07849-EDA2-4B4E-8565-261AC1F7E4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07849-EDA2-4B4E-8565-261AC1F7E4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2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4BDFDC-3ACD-4490-978F-2CDA403D45B4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A66465-095D-4FD5-AD03-2328F5C80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1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Lou didn’t know the truth (cancer and addiction) when he became addicted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289"/>
          <a:stretch/>
        </p:blipFill>
        <p:spPr>
          <a:xfrm>
            <a:off x="640357" y="2209800"/>
            <a:ext cx="7924800" cy="4083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Mr. </a:t>
            </a:r>
            <a:r>
              <a:rPr lang="en-US" sz="3800" dirty="0" err="1" smtClean="0"/>
              <a:t>Summerlin’s</a:t>
            </a:r>
            <a:r>
              <a:rPr lang="en-US" sz="3800" dirty="0" smtClean="0"/>
              <a:t> </a:t>
            </a:r>
            <a:r>
              <a:rPr lang="en-US" sz="3800" dirty="0" smtClean="0"/>
              <a:t>smoking behavior = Addiction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2057400"/>
          </a:xfr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Smoking immediately upon waking</a:t>
            </a:r>
          </a:p>
          <a:p>
            <a:r>
              <a:rPr lang="en-US" dirty="0" smtClean="0"/>
              <a:t>&gt; 1 pack per day</a:t>
            </a:r>
          </a:p>
          <a:p>
            <a:r>
              <a:rPr lang="en-US" dirty="0" smtClean="0"/>
              <a:t>Unsuccessful efforts to quit and Relapse</a:t>
            </a:r>
          </a:p>
          <a:p>
            <a:r>
              <a:rPr lang="en-US" dirty="0" smtClean="0"/>
              <a:t>Nicotine withdrawal symptoms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4343400"/>
            <a:ext cx="8153400" cy="16002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Denial/Rationalization</a:t>
            </a:r>
          </a:p>
          <a:p>
            <a:r>
              <a:rPr lang="en-US" dirty="0" smtClean="0"/>
              <a:t>Ignored warnings once addicted</a:t>
            </a:r>
          </a:p>
          <a:p>
            <a:r>
              <a:rPr lang="en-US" dirty="0" smtClean="0"/>
              <a:t>Continued use despite negative consequences</a:t>
            </a:r>
          </a:p>
          <a:p>
            <a:pPr marL="0" indent="0">
              <a:buFont typeface="Wingdings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041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4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They </a:t>
            </a:r>
            <a:r>
              <a:rPr lang="en-US" sz="3800" u="sng" dirty="0" smtClean="0"/>
              <a:t>Intentionally</a:t>
            </a:r>
            <a:r>
              <a:rPr lang="en-US" sz="3800" dirty="0" smtClean="0"/>
              <a:t> </a:t>
            </a:r>
            <a:r>
              <a:rPr lang="en-US" sz="3800" dirty="0" smtClean="0"/>
              <a:t>designed </a:t>
            </a:r>
            <a:r>
              <a:rPr lang="en-US" sz="3800" dirty="0" smtClean="0"/>
              <a:t>the </a:t>
            </a:r>
            <a:r>
              <a:rPr lang="en-US" sz="3800" dirty="0" smtClean="0"/>
              <a:t>cigarettes </a:t>
            </a:r>
            <a:r>
              <a:rPr lang="en-US" sz="3800" dirty="0" smtClean="0"/>
              <a:t>that </a:t>
            </a:r>
            <a:r>
              <a:rPr lang="en-US" sz="3800" dirty="0" smtClean="0"/>
              <a:t>Mr. </a:t>
            </a:r>
            <a:r>
              <a:rPr lang="en-US" sz="3800" dirty="0" err="1" smtClean="0"/>
              <a:t>Summerlin</a:t>
            </a:r>
            <a:r>
              <a:rPr lang="en-US" sz="3800" dirty="0" smtClean="0"/>
              <a:t> </a:t>
            </a:r>
            <a:r>
              <a:rPr lang="en-US" sz="3800" dirty="0" smtClean="0"/>
              <a:t>Smoked to be </a:t>
            </a:r>
            <a:r>
              <a:rPr lang="en-US" sz="3800" u="sng" dirty="0" smtClean="0"/>
              <a:t>Highly Addictive</a:t>
            </a:r>
            <a:endParaRPr lang="en-US" sz="3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364"/>
          <a:stretch/>
        </p:blipFill>
        <p:spPr>
          <a:xfrm>
            <a:off x="533400" y="2438400"/>
            <a:ext cx="2057400" cy="3862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reen Shot 2018-09-05 at 5.52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4" t="296" r="6171" b="1414"/>
          <a:stretch/>
        </p:blipFill>
        <p:spPr>
          <a:xfrm>
            <a:off x="6172200" y="2438400"/>
            <a:ext cx="2456918" cy="3953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438400"/>
            <a:ext cx="2438400" cy="3921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06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33599" y="2326706"/>
            <a:ext cx="6470877" cy="1483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“He continues to smoke a pack and a half of cigarettes a day and </a:t>
            </a:r>
            <a:r>
              <a:rPr lang="en-US" sz="3000" u="sng" dirty="0"/>
              <a:t>cannot stop</a:t>
            </a:r>
            <a:r>
              <a:rPr lang="en-US" sz="3000" dirty="0"/>
              <a:t>.  He has tried </a:t>
            </a:r>
            <a:r>
              <a:rPr lang="en-US" sz="3000" u="sng" dirty="0"/>
              <a:t>all the aids to quit smoking</a:t>
            </a:r>
            <a:r>
              <a:rPr lang="en-US" sz="3000" dirty="0" smtClean="0"/>
              <a:t>.”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267200"/>
            <a:ext cx="2897312" cy="2417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1587" r="3335"/>
          <a:stretch/>
        </p:blipFill>
        <p:spPr>
          <a:xfrm>
            <a:off x="389965" y="3810000"/>
            <a:ext cx="2047568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ular Callout 6"/>
          <p:cNvSpPr/>
          <p:nvPr/>
        </p:nvSpPr>
        <p:spPr>
          <a:xfrm>
            <a:off x="1891915" y="2326706"/>
            <a:ext cx="6781800" cy="1429702"/>
          </a:xfrm>
          <a:prstGeom prst="wedgeRectCallout">
            <a:avLst>
              <a:gd name="adj1" fmla="val -57406"/>
              <a:gd name="adj2" fmla="val 9679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320" y="309843"/>
            <a:ext cx="6321552" cy="990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Lefkowitz</a:t>
            </a:r>
            <a:r>
              <a:rPr lang="en-US" dirty="0" smtClean="0"/>
              <a:t> (July 2,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9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228600"/>
            <a:ext cx="8915400" cy="99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800" dirty="0" smtClean="0"/>
              <a:t>In August, 2009, </a:t>
            </a:r>
            <a:r>
              <a:rPr lang="en-US" sz="3800" dirty="0" smtClean="0"/>
              <a:t>Mr. </a:t>
            </a:r>
            <a:r>
              <a:rPr lang="en-US" sz="3800" dirty="0" err="1" smtClean="0"/>
              <a:t>Summerlin</a:t>
            </a:r>
            <a:r>
              <a:rPr lang="en-US" sz="3800" dirty="0" smtClean="0"/>
              <a:t> </a:t>
            </a:r>
            <a:r>
              <a:rPr lang="en-US" sz="3800" dirty="0" smtClean="0"/>
              <a:t>permanently stopped smoking after </a:t>
            </a:r>
            <a:r>
              <a:rPr lang="en-US" sz="3800" dirty="0" smtClean="0"/>
              <a:t>major </a:t>
            </a:r>
            <a:r>
              <a:rPr lang="en-US" sz="3800" dirty="0" smtClean="0"/>
              <a:t>heart surgery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8153400" cy="1458433"/>
          </a:xfrm>
          <a:solidFill>
            <a:schemeClr val="accent1">
              <a:lumMod val="40000"/>
              <a:lumOff val="60000"/>
              <a:alpha val="54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Lou was hospitalized for 5 days</a:t>
            </a:r>
          </a:p>
          <a:p>
            <a:r>
              <a:rPr lang="en-US" dirty="0" smtClean="0"/>
              <a:t>He was put under “general </a:t>
            </a:r>
            <a:r>
              <a:rPr lang="en-US" dirty="0" err="1" smtClean="0"/>
              <a:t>anethesia</a:t>
            </a:r>
            <a:r>
              <a:rPr lang="en-US" dirty="0" smtClean="0"/>
              <a:t>” and it was not possible for him to smoke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3886200"/>
            <a:ext cx="8153400" cy="160020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 was on pain medication and discharged with pain medication (Percocet/Oxycodone)</a:t>
            </a:r>
          </a:p>
          <a:p>
            <a:r>
              <a:rPr lang="en-US" dirty="0" smtClean="0"/>
              <a:t>He was confined in a smoke-free home while recovering from surgery</a:t>
            </a:r>
          </a:p>
          <a:p>
            <a:pPr marL="0" indent="0">
              <a:buFont typeface="Wingdings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72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6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Summerlin’s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ung </a:t>
            </a:r>
            <a:r>
              <a:rPr lang="en-US" dirty="0"/>
              <a:t>c</a:t>
            </a:r>
            <a:r>
              <a:rPr lang="en-US" dirty="0" smtClean="0"/>
              <a:t>ancer </a:t>
            </a:r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c</a:t>
            </a:r>
            <a:r>
              <a:rPr lang="en-US" dirty="0" smtClean="0"/>
              <a:t>aused </a:t>
            </a:r>
            <a:r>
              <a:rPr lang="en-US" dirty="0"/>
              <a:t>by Cigarettes </a:t>
            </a:r>
            <a:r>
              <a:rPr lang="en-US" u="sng" dirty="0"/>
              <a:t>and</a:t>
            </a:r>
            <a:r>
              <a:rPr lang="en-US" dirty="0"/>
              <a:t> Asbestos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4100286" cy="287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67000"/>
            <a:ext cx="4360986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10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/>
              <a:t>C</a:t>
            </a:r>
            <a:r>
              <a:rPr lang="en-US" smtClean="0"/>
              <a:t>igarette </a:t>
            </a:r>
            <a:r>
              <a:rPr lang="en-US" smtClean="0"/>
              <a:t>Smoke </a:t>
            </a:r>
            <a:r>
              <a:rPr lang="en-US" smtClean="0"/>
              <a:t>+ </a:t>
            </a:r>
            <a:r>
              <a:rPr lang="en-US" smtClean="0"/>
              <a:t>Asbestos </a:t>
            </a:r>
            <a:r>
              <a:rPr lang="en-US" dirty="0" smtClean="0"/>
              <a:t>= “Synergy”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775" b="35260"/>
          <a:stretch/>
        </p:blipFill>
        <p:spPr>
          <a:xfrm>
            <a:off x="1739955" y="2514600"/>
            <a:ext cx="5740290" cy="3067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22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Summerlin</a:t>
            </a:r>
            <a:r>
              <a:rPr lang="en-US" dirty="0" smtClean="0"/>
              <a:t> </a:t>
            </a:r>
            <a:r>
              <a:rPr lang="en-US" dirty="0" smtClean="0"/>
              <a:t>was exposed to asbestos from brakes for close to 25 years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4038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1959 to </a:t>
            </a:r>
            <a:r>
              <a:rPr lang="en-US" dirty="0" smtClean="0"/>
              <a:t>1964: </a:t>
            </a:r>
            <a:r>
              <a:rPr lang="en-US" dirty="0" smtClean="0"/>
              <a:t>New England Brake and Cambridge Brake. </a:t>
            </a:r>
          </a:p>
          <a:p>
            <a:endParaRPr lang="en-US" sz="1800" dirty="0" smtClean="0"/>
          </a:p>
          <a:p>
            <a:r>
              <a:rPr lang="en-US" dirty="0" smtClean="0"/>
              <a:t>1965 to 1984: Auto City and Concord Auto Auction.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9837"/>
          <a:stretch/>
        </p:blipFill>
        <p:spPr>
          <a:xfrm>
            <a:off x="4876800" y="2362200"/>
            <a:ext cx="4123183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6096000"/>
            <a:ext cx="8923783" cy="546303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950" dirty="0" smtClean="0"/>
              <a:t>All new brakes at New England Brake Center = Hampden</a:t>
            </a:r>
            <a:endParaRPr lang="en-US" sz="2950" dirty="0"/>
          </a:p>
        </p:txBody>
      </p:sp>
    </p:spTree>
    <p:extLst>
      <p:ext uri="{BB962C8B-B14F-4D97-AF65-F5344CB8AC3E}">
        <p14:creationId xmlns:p14="http://schemas.microsoft.com/office/powerpoint/2010/main" val="31982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304800"/>
            <a:ext cx="8991600" cy="99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Hampden failed to test </a:t>
            </a:r>
            <a:r>
              <a:rPr lang="en-US" sz="4000" u="sng" dirty="0" smtClean="0"/>
              <a:t>and</a:t>
            </a:r>
            <a:r>
              <a:rPr lang="en-US" sz="4000" dirty="0"/>
              <a:t> </a:t>
            </a:r>
            <a:r>
              <a:rPr lang="en-US" sz="4000" dirty="0" smtClean="0"/>
              <a:t>failed </a:t>
            </a:r>
            <a:r>
              <a:rPr lang="en-US" sz="4000" dirty="0" smtClean="0"/>
              <a:t>to warn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492500" cy="349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38400"/>
            <a:ext cx="28702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Multiply 7"/>
          <p:cNvSpPr/>
          <p:nvPr/>
        </p:nvSpPr>
        <p:spPr>
          <a:xfrm>
            <a:off x="381000" y="2286000"/>
            <a:ext cx="3810000" cy="3505200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4419600" y="2133600"/>
            <a:ext cx="3810000" cy="3505200"/>
          </a:xfrm>
          <a:prstGeom prst="mathMultiply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 the early 1900s, asbestos was established as a cause of lung disease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5410200" cy="3517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9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5832729" cy="48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 the 1930s and 1940s, asbestos was established as a cause of lung cancer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09800"/>
            <a:ext cx="5378281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65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Asbestos dust from “brake linings” was identified as a </a:t>
            </a:r>
            <a:r>
              <a:rPr lang="en-US" dirty="0" smtClean="0">
                <a:solidFill>
                  <a:srgbClr val="FF0000"/>
                </a:solidFill>
              </a:rPr>
              <a:t>health hazard </a:t>
            </a:r>
            <a:r>
              <a:rPr lang="en-US" dirty="0" smtClean="0"/>
              <a:t>in the </a:t>
            </a:r>
            <a:br>
              <a:rPr lang="en-US" dirty="0" smtClean="0"/>
            </a:br>
            <a:r>
              <a:rPr lang="en-US" dirty="0" smtClean="0"/>
              <a:t>1930s and 1940s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Summerlin</a:t>
            </a:r>
            <a:r>
              <a:rPr lang="en-US" dirty="0" smtClean="0"/>
              <a:t> </a:t>
            </a:r>
            <a:r>
              <a:rPr lang="en-US" dirty="0" smtClean="0"/>
              <a:t>was a hard worker who followed safety rules</a:t>
            </a:r>
            <a:endParaRPr lang="en-US" dirty="0"/>
          </a:p>
        </p:txBody>
      </p:sp>
      <p:pic>
        <p:nvPicPr>
          <p:cNvPr id="7" name="Picture 6" descr="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4017227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5334000" y="2362200"/>
            <a:ext cx="3429000" cy="1981200"/>
          </a:xfrm>
          <a:prstGeom prst="wedgeRoundRectCallout">
            <a:avLst>
              <a:gd name="adj1" fmla="val -91767"/>
              <a:gd name="adj2" fmla="val 1163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“for outstanding contributions during a career of faithful service and dedication”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Mr. </a:t>
            </a:r>
            <a:r>
              <a:rPr lang="en-US" sz="3800" dirty="0" err="1" smtClean="0"/>
              <a:t>Summerlin’s</a:t>
            </a:r>
            <a:r>
              <a:rPr lang="en-US" sz="3800" dirty="0" smtClean="0"/>
              <a:t> </a:t>
            </a:r>
            <a:r>
              <a:rPr lang="en-US" sz="3800" dirty="0" smtClean="0"/>
              <a:t>family life before </a:t>
            </a:r>
            <a:r>
              <a:rPr lang="en-US" sz="3800" dirty="0" smtClean="0"/>
              <a:t>lung cancer</a:t>
            </a:r>
            <a:endParaRPr lang="en-US" sz="3800" dirty="0"/>
          </a:p>
        </p:txBody>
      </p:sp>
      <p:pic>
        <p:nvPicPr>
          <p:cNvPr id="4" name="Picture 3" descr="Screen Shot 2018-09-05 at 6.33.4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333" r="22214"/>
          <a:stretch/>
        </p:blipFill>
        <p:spPr>
          <a:xfrm>
            <a:off x="228600" y="2057400"/>
            <a:ext cx="4343400" cy="4217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8-09-05 at 5.0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405856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54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24200"/>
            <a:ext cx="7239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In 2015, Lou was </a:t>
            </a:r>
            <a:r>
              <a:rPr lang="en-US" dirty="0" smtClean="0"/>
              <a:t>diagnosed </a:t>
            </a:r>
            <a:r>
              <a:rPr lang="en-US" dirty="0" smtClean="0"/>
              <a:t>with lung cancer and suffered severe damages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Summerlin</a:t>
            </a:r>
            <a:r>
              <a:rPr lang="en-US" dirty="0" smtClean="0"/>
              <a:t> </a:t>
            </a:r>
            <a:r>
              <a:rPr lang="en-US" dirty="0" smtClean="0"/>
              <a:t>had his deposition taken for 3 full days, just 2 months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before he died</a:t>
            </a:r>
            <a:endParaRPr lang="en-US" dirty="0"/>
          </a:p>
        </p:txBody>
      </p:sp>
      <p:pic>
        <p:nvPicPr>
          <p:cNvPr id="4" name="Content Placeholder 3" descr="Screen Shot 2018-09-05 at 7.18.45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r="-347"/>
          <a:stretch/>
        </p:blipFill>
        <p:spPr>
          <a:xfrm>
            <a:off x="1880344" y="1981200"/>
            <a:ext cx="5690517" cy="4144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88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Joanna </a:t>
            </a:r>
            <a:r>
              <a:rPr lang="en-US" dirty="0" err="1" smtClean="0"/>
              <a:t>Summerlin</a:t>
            </a:r>
            <a:r>
              <a:rPr lang="en-US" smtClean="0"/>
              <a:t> has </a:t>
            </a:r>
            <a:r>
              <a:rPr lang="en-US" dirty="0" smtClean="0"/>
              <a:t>and will continue </a:t>
            </a:r>
            <a:br>
              <a:rPr lang="en-US" dirty="0" smtClean="0"/>
            </a:br>
            <a:r>
              <a:rPr lang="en-US" dirty="0" smtClean="0"/>
              <a:t>to suffer damages</a:t>
            </a:r>
            <a:endParaRPr lang="en-US" dirty="0"/>
          </a:p>
        </p:txBody>
      </p:sp>
      <p:pic>
        <p:nvPicPr>
          <p:cNvPr id="6" name="Picture 5" descr="Screen Shot 2018-09-05 at 6.55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8993" r="21419"/>
          <a:stretch/>
        </p:blipFill>
        <p:spPr>
          <a:xfrm>
            <a:off x="2362200" y="1981200"/>
            <a:ext cx="4419600" cy="4364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35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3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Lou and Joanna </a:t>
            </a:r>
            <a:r>
              <a:rPr lang="en-US" sz="4000" dirty="0" err="1"/>
              <a:t>Summerlin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964" t="26314" r="29274" b="6614"/>
          <a:stretch/>
        </p:blipFill>
        <p:spPr>
          <a:xfrm>
            <a:off x="2819400" y="1600200"/>
            <a:ext cx="321351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Summerlin</a:t>
            </a:r>
            <a:r>
              <a:rPr lang="en-US" dirty="0" smtClean="0"/>
              <a:t> </a:t>
            </a:r>
            <a:r>
              <a:rPr lang="en-US" dirty="0" smtClean="0"/>
              <a:t>became addicted to Kool menthol cigarettes </a:t>
            </a:r>
            <a:r>
              <a:rPr lang="en-US" dirty="0" smtClean="0"/>
              <a:t>as a </a:t>
            </a:r>
            <a:r>
              <a:rPr lang="en-US" dirty="0" smtClean="0"/>
              <a:t>teenager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364"/>
          <a:stretch/>
        </p:blipFill>
        <p:spPr>
          <a:xfrm>
            <a:off x="5715000" y="1905000"/>
            <a:ext cx="2387600" cy="4482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8-09-05 at 5.14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4038600" cy="3903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92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Brown &amp; Williamson </a:t>
            </a:r>
            <a:r>
              <a:rPr lang="en-US" dirty="0" smtClean="0"/>
              <a:t>knew that most people started smoking as teenagers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9135" r="-19135"/>
          <a:stretch>
            <a:fillRect/>
          </a:stretch>
        </p:blipFill>
        <p:spPr>
          <a:xfrm>
            <a:off x="1371600" y="2133600"/>
            <a:ext cx="6910388" cy="4114800"/>
          </a:xfrm>
        </p:spPr>
      </p:pic>
    </p:spTree>
    <p:extLst>
      <p:ext uri="{BB962C8B-B14F-4D97-AF65-F5344CB8AC3E}">
        <p14:creationId xmlns:p14="http://schemas.microsoft.com/office/powerpoint/2010/main" val="256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78952" cy="9906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en-US" dirty="0"/>
              <a:t>Brown &amp; Williamson </a:t>
            </a:r>
            <a:r>
              <a:rPr lang="en-US" dirty="0" smtClean="0"/>
              <a:t>knew smoking caused lung cancer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37828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6448" cy="9906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en-US" dirty="0"/>
              <a:t>Brown &amp; Williamson </a:t>
            </a:r>
            <a:r>
              <a:rPr lang="en-US" dirty="0" smtClean="0"/>
              <a:t>knew nicotine </a:t>
            </a:r>
            <a:r>
              <a:rPr lang="en-US" sz="4000" dirty="0" smtClean="0"/>
              <a:t>was</a:t>
            </a:r>
            <a:r>
              <a:rPr lang="en-US" dirty="0" smtClean="0"/>
              <a:t> addictive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677"/>
          <a:stretch/>
        </p:blipFill>
        <p:spPr>
          <a:xfrm>
            <a:off x="1524000" y="1828800"/>
            <a:ext cx="6380480" cy="44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Summerlin</a:t>
            </a:r>
            <a:r>
              <a:rPr lang="en-US" dirty="0" smtClean="0"/>
              <a:t> </a:t>
            </a:r>
            <a:r>
              <a:rPr lang="en-US" dirty="0" smtClean="0"/>
              <a:t>became addicted to Kool cigarettes </a:t>
            </a:r>
            <a:r>
              <a:rPr lang="en-US" u="sng" dirty="0" smtClean="0"/>
              <a:t>before</a:t>
            </a:r>
            <a:r>
              <a:rPr lang="en-US" dirty="0" smtClean="0"/>
              <a:t> there were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Late 1950s</a:t>
            </a:r>
            <a:endParaRPr lang="en-US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885209" y="2261176"/>
            <a:ext cx="457200" cy="2895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52365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1966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819400"/>
            <a:ext cx="5715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No warnings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More than 1 pack per day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Lou becomes addicted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5029200"/>
            <a:ext cx="4343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Caution: Cigarette Smoking </a:t>
            </a: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H</a:t>
            </a:r>
            <a:r>
              <a:rPr lang="en-US" dirty="0" smtClean="0"/>
              <a:t>azardous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H</a:t>
            </a:r>
            <a:r>
              <a:rPr lang="en-US" dirty="0" smtClean="0"/>
              <a:t>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Brown &amp; Williamson </a:t>
            </a:r>
            <a:r>
              <a:rPr lang="en-US" dirty="0" smtClean="0"/>
              <a:t>and R.J. Reynolds concealed the truth from the public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5791200"/>
            <a:ext cx="6248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Timothy V. Hartnett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President Brown &amp; Williamson and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Chairman of the Tobacco Industry Research Committee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28" r="-727"/>
          <a:stretch/>
        </p:blipFill>
        <p:spPr>
          <a:xfrm>
            <a:off x="2895600" y="1752600"/>
            <a:ext cx="3652315" cy="3657600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1864</TotalTime>
  <Words>459</Words>
  <Application>Microsoft Macintosh PowerPoint</Application>
  <PresentationFormat>On-screen Show (4:3)</PresentationFormat>
  <Paragraphs>54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Tw Cen MT</vt:lpstr>
      <vt:lpstr>Wingdings</vt:lpstr>
      <vt:lpstr>Wingdings 2</vt:lpstr>
      <vt:lpstr>Arial</vt:lpstr>
      <vt:lpstr>Median</vt:lpstr>
      <vt:lpstr>PowerPoint Presentation</vt:lpstr>
      <vt:lpstr>PowerPoint Presentation</vt:lpstr>
      <vt:lpstr>Lou and Joanna Summerlin</vt:lpstr>
      <vt:lpstr>Mr. Summerlin became addicted to Kool menthol cigarettes as a teenager</vt:lpstr>
      <vt:lpstr>Brown &amp; Williamson knew that most people started smoking as teenagers</vt:lpstr>
      <vt:lpstr>Brown &amp; Williamson knew smoking caused lung cancer</vt:lpstr>
      <vt:lpstr>Brown &amp; Williamson knew nicotine was addictive</vt:lpstr>
      <vt:lpstr>Mr. Summerlin became addicted to Kool cigarettes before there were warnings</vt:lpstr>
      <vt:lpstr>Brown &amp; Williamson and R.J. Reynolds concealed the truth from the public</vt:lpstr>
      <vt:lpstr>Lou didn’t know the truth (cancer and addiction) when he became addicted</vt:lpstr>
      <vt:lpstr>Mr. Summerlin’s smoking behavior = Addiction</vt:lpstr>
      <vt:lpstr>They Intentionally designed the cigarettes that Mr. Summerlin Smoked to be Highly Addictive</vt:lpstr>
      <vt:lpstr>Dr. Lefkowitz (July 2, 2009)</vt:lpstr>
      <vt:lpstr>In August, 2009, Mr. Summerlin permanently stopped smoking after major heart surgery</vt:lpstr>
      <vt:lpstr>Mr. Summerlin’s lung cancer was caused by Cigarettes and Asbestos</vt:lpstr>
      <vt:lpstr>Cigarette Smoke + Asbestos = “Synergy”</vt:lpstr>
      <vt:lpstr>Mr. Summerlin was exposed to asbestos from brakes for close to 25 years</vt:lpstr>
      <vt:lpstr>Hampden failed to test and failed to warn</vt:lpstr>
      <vt:lpstr>In the early 1900s, asbestos was established as a cause of lung disease</vt:lpstr>
      <vt:lpstr>In the 1930s and 1940s, asbestos was established as a cause of lung cancer</vt:lpstr>
      <vt:lpstr>Asbestos dust from “brake linings” was identified as a health hazard in the  1930s and 1940s </vt:lpstr>
      <vt:lpstr>Mr. Summerlin was a hard worker who followed safety rules</vt:lpstr>
      <vt:lpstr>Mr. Summerlin’s family life before lung cancer</vt:lpstr>
      <vt:lpstr>In 2015, Lou was diagnosed with lung cancer and suffered severe damages </vt:lpstr>
      <vt:lpstr>Mr. Summerlin had his deposition taken for 3 full days, just 2 months before he died</vt:lpstr>
      <vt:lpstr>Joanna Summerlin has and will continue  to suffer damages</vt:lpstr>
      <vt:lpstr>PowerPoint Presentation</vt:lpstr>
    </vt:vector>
  </TitlesOfParts>
  <Company>Levy, Phillips &amp; Konigsberg, LLP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 and Joanna Summerlin</dc:title>
  <dc:creator>Block, Jerome H.</dc:creator>
  <cp:lastModifiedBy>robert ellis</cp:lastModifiedBy>
  <cp:revision>66</cp:revision>
  <cp:lastPrinted>2018-09-07T02:30:09Z</cp:lastPrinted>
  <dcterms:created xsi:type="dcterms:W3CDTF">2018-08-31T15:26:49Z</dcterms:created>
  <dcterms:modified xsi:type="dcterms:W3CDTF">2018-09-07T02:40:36Z</dcterms:modified>
</cp:coreProperties>
</file>